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294" r:id="rId3"/>
    <p:sldId id="331" r:id="rId4"/>
    <p:sldId id="321" r:id="rId5"/>
    <p:sldId id="332" r:id="rId6"/>
    <p:sldId id="297" r:id="rId7"/>
    <p:sldId id="298" r:id="rId8"/>
    <p:sldId id="322" r:id="rId9"/>
    <p:sldId id="300" r:id="rId10"/>
    <p:sldId id="302" r:id="rId11"/>
    <p:sldId id="303" r:id="rId12"/>
    <p:sldId id="325" r:id="rId13"/>
    <p:sldId id="304" r:id="rId14"/>
    <p:sldId id="307" r:id="rId15"/>
    <p:sldId id="309" r:id="rId16"/>
    <p:sldId id="310" r:id="rId17"/>
    <p:sldId id="311" r:id="rId18"/>
    <p:sldId id="312" r:id="rId19"/>
    <p:sldId id="313" r:id="rId20"/>
    <p:sldId id="317" r:id="rId21"/>
    <p:sldId id="328" r:id="rId22"/>
    <p:sldId id="319" r:id="rId23"/>
    <p:sldId id="330" r:id="rId24"/>
    <p:sldId id="292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E7D9-DCEC-C64C-A6B8-780FB745F34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FB7F-F673-D34D-80E7-46D42DA08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2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FB7F-F673-D34D-80E7-46D42DA0863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6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5BC5FF0-E135-40DB-806E-1F8279B93738}"/>
              </a:ext>
            </a:extLst>
          </p:cNvPr>
          <p:cNvSpPr/>
          <p:nvPr/>
        </p:nvSpPr>
        <p:spPr>
          <a:xfrm>
            <a:off x="22387" y="2796596"/>
            <a:ext cx="9121613" cy="1155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BEB8B7-96B6-4E46-8AC9-043A0782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772400" cy="841369"/>
          </a:xfrm>
        </p:spPr>
        <p:txBody>
          <a:bodyPr>
            <a:normAutofit/>
          </a:bodyPr>
          <a:lstStyle/>
          <a:p>
            <a:r>
              <a:rPr lang="tr-TR" sz="4400" b="1" dirty="0"/>
              <a:t>VÜCUT SİSTEMLERİ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B7EFF7-530A-4269-B0C9-4F37F698A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503640"/>
            <a:ext cx="3237643" cy="209661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F7D7AF-8C25-4A17-881C-F5674559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332198"/>
            <a:ext cx="1224136" cy="21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49E034C-EA2D-4C85-BF33-B082054434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485" y="4314422"/>
            <a:ext cx="2121131" cy="222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510D50F-0105-4294-82D1-336C9827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189" y="4332198"/>
            <a:ext cx="1605620" cy="212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CD798EC-71C1-4BC4-A22B-7E7114AE3F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F79D65-1527-4CF1-BEEE-18688B68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632848" cy="266429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tr-TR" sz="2400" dirty="0"/>
              <a:t>Kan; vücutta oksijen, besin maddeleri, hormonlar, vitaminler ve antikorları dokulara taşıyan, oluşan karbondioksit ve atık maddeleri vücuttan uzaklaştıran yaşamsal sıvıdır.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Bir insanda vücut ağırlığının yaklaşık olarak %8’i kadar kan bulunur.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Kan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BCEDDCD-5D17-42CC-BC53-4346CDA5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1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2787B36-1DC6-4D2A-AB58-626C51067AF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C2727D-0FA9-436C-BA66-AACC2B2C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2011624"/>
            <a:ext cx="7848872" cy="252028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lvl="1" algn="just"/>
            <a:r>
              <a:rPr lang="tr-TR" sz="2400" dirty="0"/>
              <a:t>Tüm organ ve dokularımızı oluşturan hücrelerin yaşaması için gerekli olan oksijeni havadan almamızı sağlayan sistemdir. </a:t>
            </a:r>
          </a:p>
          <a:p>
            <a:pPr lvl="1" algn="just"/>
            <a:r>
              <a:rPr lang="tr-TR" sz="2400" dirty="0"/>
              <a:t>Aynı zamanda hücrelerimizde oluşan karbondioksiti de dışarı atmamızı sağlar.</a:t>
            </a:r>
          </a:p>
          <a:p>
            <a:pPr algn="just"/>
            <a:endParaRPr lang="tr-TR" sz="2400" b="1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1EBDBB-855E-45E9-8141-0451947BB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F268928-68C6-4A22-AD78-6BA4B0CDE3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135125"/>
            <a:ext cx="2031097" cy="2431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29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FB239D42-43FC-4B90-8644-B3AA47BA3C3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C2727D-0FA9-436C-BA66-AACC2B2C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0292"/>
            <a:ext cx="5832648" cy="5166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Sistemde yer alan yapılar:</a:t>
            </a:r>
          </a:p>
          <a:p>
            <a:pPr lvl="1" algn="just"/>
            <a:r>
              <a:rPr lang="tr-TR" sz="2400" dirty="0"/>
              <a:t>Ağız, Burun, Yutak, Gırtlak, </a:t>
            </a:r>
          </a:p>
          <a:p>
            <a:pPr lvl="1" algn="just"/>
            <a:r>
              <a:rPr lang="tr-TR" sz="2400" dirty="0"/>
              <a:t>Ana havayolu (</a:t>
            </a:r>
            <a:r>
              <a:rPr lang="tr-TR" sz="2400" dirty="0" err="1"/>
              <a:t>trakea</a:t>
            </a:r>
            <a:r>
              <a:rPr lang="tr-TR" sz="2400" dirty="0"/>
              <a:t>)</a:t>
            </a:r>
          </a:p>
          <a:p>
            <a:pPr lvl="1" algn="just"/>
            <a:r>
              <a:rPr lang="tr-TR" sz="2400" dirty="0"/>
              <a:t>Ana havayolunun iki büyük dala ayrılması ile oluşan sağ ve sol ana bronşlar</a:t>
            </a:r>
          </a:p>
          <a:p>
            <a:pPr lvl="1" algn="just"/>
            <a:r>
              <a:rPr lang="tr-TR" sz="2400" dirty="0"/>
              <a:t>Bunların daha küçük hava yollarına ayrılması ile oluşan </a:t>
            </a:r>
            <a:r>
              <a:rPr lang="tr-TR" sz="2400" dirty="0" err="1"/>
              <a:t>bronşioller</a:t>
            </a:r>
            <a:r>
              <a:rPr lang="tr-TR" sz="2400" dirty="0"/>
              <a:t> ve</a:t>
            </a:r>
          </a:p>
          <a:p>
            <a:pPr lvl="1" algn="just"/>
            <a:r>
              <a:rPr lang="tr-TR" sz="2400" dirty="0"/>
              <a:t>En sonda ise alveol adı verilen hava keseleri yer alır. </a:t>
            </a:r>
          </a:p>
          <a:p>
            <a:pPr lvl="1" algn="just"/>
            <a:r>
              <a:rPr lang="tr-TR" sz="2400" dirty="0"/>
              <a:t>Ancak bu sistemdeki ana organımız akciğerlerdir.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</a:t>
            </a:r>
            <a:endParaRPr lang="tr-TR" sz="2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A6F0F8F-ABB0-4AB9-B139-FA0325AD8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407AA86-7768-4E1B-A596-3A8EB23C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57" y="2564904"/>
            <a:ext cx="1827728" cy="22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0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B07E0C9-C58C-4C1F-B1FB-DC8AAE0D9B53}"/>
              </a:ext>
            </a:extLst>
          </p:cNvPr>
          <p:cNvSpPr/>
          <p:nvPr/>
        </p:nvSpPr>
        <p:spPr>
          <a:xfrm>
            <a:off x="22387" y="107833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EA9638-59F1-4A66-995D-2A0BFA58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840"/>
            <a:ext cx="7838263" cy="37804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Akciğerlerimiz, göğüs kafesinin içinde, nefes alıp verdikçe genişleyen ve büzülen, kaburgaların sardığı kafesin içinde bulunan süngerimsi, elastik bir organdır.</a:t>
            </a:r>
          </a:p>
          <a:p>
            <a:pPr algn="just"/>
            <a:r>
              <a:rPr lang="tr-TR" sz="2400" dirty="0"/>
              <a:t>Solunum kasları ve diyafram sayesinde nefes aldığımızda ağız veya burnumuzdan giren hava soluk borusu yoluyla akciğerlere ulaşır. </a:t>
            </a:r>
          </a:p>
          <a:p>
            <a:pPr algn="just"/>
            <a:r>
              <a:rPr lang="tr-TR" sz="2400" dirty="0"/>
              <a:t>Yeni doğan bir bebekteki nefes alıp verme sayısı dakikada ortalama </a:t>
            </a:r>
            <a:r>
              <a:rPr lang="tr-TR" sz="2400" b="1" dirty="0"/>
              <a:t>30-40 </a:t>
            </a:r>
            <a:r>
              <a:rPr lang="tr-TR" sz="2400" dirty="0"/>
              <a:t>iken sağlıklı bir erişkinde bu sayı dakikada ortalama </a:t>
            </a:r>
            <a:r>
              <a:rPr lang="tr-TR" sz="2400" b="1" dirty="0"/>
              <a:t>12-20’dir</a:t>
            </a:r>
            <a:r>
              <a:rPr lang="tr-TR" sz="2400" dirty="0"/>
              <a:t>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 - Akciğerler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557F51-5721-4DAB-ABFA-E8A01832A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4EB7E75-FE7D-4CAD-92C8-86CF0EB5AB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8FB691-955B-4B4E-A26C-4A1A3726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99" y="1781957"/>
            <a:ext cx="7920880" cy="2757732"/>
          </a:xfrm>
        </p:spPr>
        <p:txBody>
          <a:bodyPr>
            <a:normAutofit/>
          </a:bodyPr>
          <a:lstStyle/>
          <a:p>
            <a:r>
              <a:rPr lang="tr-TR" sz="2400" b="1" dirty="0"/>
              <a:t>Görevi:</a:t>
            </a:r>
          </a:p>
          <a:p>
            <a:pPr lvl="1"/>
            <a:r>
              <a:rPr lang="tr-TR" sz="2400" dirty="0"/>
              <a:t>Vücudun tüm sistemlerinin çalışmasını kontrol eden sinir hücrelerinden oluşan sistemdir.</a:t>
            </a:r>
          </a:p>
          <a:p>
            <a:r>
              <a:rPr lang="tr-TR" sz="2400" b="1" dirty="0"/>
              <a:t>Sistemde yer alan yapılar: </a:t>
            </a:r>
          </a:p>
          <a:p>
            <a:pPr lvl="1"/>
            <a:r>
              <a:rPr lang="tr-TR" sz="2400" dirty="0"/>
              <a:t>Beyin</a:t>
            </a:r>
          </a:p>
          <a:p>
            <a:pPr lvl="1"/>
            <a:r>
              <a:rPr lang="tr-TR" sz="2400" dirty="0"/>
              <a:t>Omurilik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Sinir Sistemi</a:t>
            </a:r>
            <a:endParaRPr lang="tr-TR" sz="2400" dirty="0"/>
          </a:p>
        </p:txBody>
      </p:sp>
      <p:sp>
        <p:nvSpPr>
          <p:cNvPr id="6" name="AutoShape 2" descr="Klinik Nöroanatomiye Giriş. Merkezi sinir sistemi vücudumuzdaki en… | by  Kadir Sumerkent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 descr="C:\Users\acer\Downloads\IMG-77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11631" r="-431" b="15871"/>
          <a:stretch/>
        </p:blipFill>
        <p:spPr bwMode="auto">
          <a:xfrm rot="5400000">
            <a:off x="5612363" y="4620885"/>
            <a:ext cx="2383155" cy="143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480399"/>
            <a:ext cx="1798637" cy="17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1696" y="4431973"/>
            <a:ext cx="185200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797979C-4DD6-4772-9518-F90BF062D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627E018-6B88-455E-AE1A-0F617D915B5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3D8855-311F-4FC6-B250-BFBCD890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2204864"/>
            <a:ext cx="7931224" cy="31249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Sinir hücreleri çok özel hücrelerdir ve kendilerini yenileme kabiliyetleri yoktur. Bu nedenle ölen bir sinir hücresinin fonksiyonu kaybolmuş olur. </a:t>
            </a:r>
          </a:p>
          <a:p>
            <a:pPr algn="just"/>
            <a:r>
              <a:rPr lang="tr-TR" sz="2400" dirty="0"/>
              <a:t>Solunum ve dolaşım sistemlerinin bozulmasından en hızlı etkilenecek sistem sinir sistemidir. Beyin oksijensizliğe herhangi bir hasarlanma olmadan en fazla </a:t>
            </a:r>
            <a:r>
              <a:rPr lang="tr-TR" sz="2400" b="1" dirty="0"/>
              <a:t>4-6 dakika </a:t>
            </a:r>
            <a:r>
              <a:rPr lang="tr-TR" sz="2400" dirty="0"/>
              <a:t>dayanabilir. Bu süre aşılırsa beyin hücrelerinde hasarlanma meydana gelmeye başlar.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Sinir Sistemi -  Beyin ve Omurilik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428C476-08CF-4751-ADE2-8D6FB27BA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2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546FFDA-D8A2-46F5-89C6-9C4EB6861BE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9A3DB1-14C2-4864-9E95-7662539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4590"/>
            <a:ext cx="7859216" cy="4680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800" b="1" dirty="0"/>
              <a:t>Görevi:</a:t>
            </a:r>
          </a:p>
          <a:p>
            <a:pPr lvl="1" algn="just"/>
            <a:r>
              <a:rPr lang="tr-TR" dirty="0"/>
              <a:t>Vücudumuza şeklini veren ve hareket etmemizi sağlayan sistemdir ayrıca iç organlarımızı hasardan korur.</a:t>
            </a:r>
          </a:p>
          <a:p>
            <a:pPr lvl="1" algn="just"/>
            <a:r>
              <a:rPr lang="tr-TR" dirty="0"/>
              <a:t>Kemikler ve kemiklere yapışık olan kaslar, bağlar ve eklemlerin yardımı ile hareket etmemizi ve sinir sisteminin kontrolünde de vücudumuza istediğimiz şekli vermemizi sağlarlar.</a:t>
            </a:r>
          </a:p>
          <a:p>
            <a:pPr marL="457200" lvl="1" indent="0" algn="just">
              <a:buNone/>
            </a:pPr>
            <a:endParaRPr lang="tr-TR" b="1" dirty="0"/>
          </a:p>
          <a:p>
            <a:pPr algn="just"/>
            <a:r>
              <a:rPr lang="tr-TR" sz="2800" b="1" dirty="0"/>
              <a:t>Sistemde yer alan yapılar:</a:t>
            </a:r>
          </a:p>
          <a:p>
            <a:pPr lvl="1" algn="just"/>
            <a:r>
              <a:rPr lang="tr-TR" dirty="0"/>
              <a:t>Kemikler</a:t>
            </a:r>
          </a:p>
          <a:p>
            <a:pPr lvl="1" algn="just"/>
            <a:r>
              <a:rPr lang="tr-TR" dirty="0"/>
              <a:t>Kaslar</a:t>
            </a:r>
          </a:p>
          <a:p>
            <a:pPr lvl="1" algn="just"/>
            <a:r>
              <a:rPr lang="tr-TR" dirty="0"/>
              <a:t>Bağlar</a:t>
            </a:r>
          </a:p>
          <a:p>
            <a:pPr lvl="1" algn="just"/>
            <a:r>
              <a:rPr lang="tr-TR" dirty="0"/>
              <a:t>Eklemler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Kas-İskelet Sistemi</a:t>
            </a:r>
            <a:endParaRPr lang="tr-TR" sz="2400" dirty="0"/>
          </a:p>
        </p:txBody>
      </p:sp>
      <p:pic>
        <p:nvPicPr>
          <p:cNvPr id="8" name="Resim 7" descr="C:\Users\acer\Downloads\IMG-7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0229" y="4213059"/>
            <a:ext cx="242787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703" y="4048225"/>
            <a:ext cx="1177647" cy="21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69F1BC3-BBC8-4F90-8E09-AFA4CB5C6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97969A1F-D493-4866-9772-977C262AE8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5919F-C672-4B95-9795-FE94382F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426120"/>
            <a:ext cx="4392488" cy="29715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Kemikler; beyin, omurilik, kalp ve akciğer gibi yaşamsal organlarımızı koruyan güçlü yapılardır.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Vücudumuzda toplam 206 kemik bulunmaktadır.</a:t>
            </a:r>
          </a:p>
          <a:p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Kas-İskelet Sistemi - Kemikler</a:t>
            </a:r>
            <a:endParaRPr lang="tr-TR" sz="2400" dirty="0"/>
          </a:p>
        </p:txBody>
      </p:sp>
      <p:pic>
        <p:nvPicPr>
          <p:cNvPr id="5" name="Resim 4" descr="C:\Users\acer\Downloads\IMG-77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27178" r="252" b="13423"/>
          <a:stretch/>
        </p:blipFill>
        <p:spPr bwMode="auto">
          <a:xfrm rot="5400000">
            <a:off x="-253833" y="3142265"/>
            <a:ext cx="4467090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C6EDE4B-A679-41EB-A33D-A34DA3B3F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01B2A4C6-7171-415C-8EC9-0CD2D4F57B7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0B1F70-8AD2-40E0-8D08-F5B1BAB2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14" y="1772816"/>
            <a:ext cx="7776864" cy="208823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Vücut hareketi kasların yaptığı işten kaynaklanır (Örneğin; yürüme, nefes alma, kalbin atması gibi).</a:t>
            </a:r>
          </a:p>
          <a:p>
            <a:pPr algn="just"/>
            <a:r>
              <a:rPr lang="tr-TR" sz="2400" dirty="0"/>
              <a:t>Kas dokusunun iş yapmasını sağlayan şey, bir sinir uyarısı ile uyarıldığında kasılma yeteneğidir.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Kas-İskelet Sistemi - Kaslar</a:t>
            </a:r>
            <a:endParaRPr lang="tr-TR" sz="2400" dirty="0"/>
          </a:p>
        </p:txBody>
      </p:sp>
      <p:sp>
        <p:nvSpPr>
          <p:cNvPr id="8" name="AutoShape 2" descr="Kas sistemini yakından tanıyalı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831056"/>
            <a:ext cx="2016224" cy="2371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066" y="3861048"/>
            <a:ext cx="2236102" cy="234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026" y="3861048"/>
            <a:ext cx="1400556" cy="242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B952A66-A88F-477A-B3A6-1BD248AAE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517603FE-17CD-4D95-8A3F-23FE2AB587D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441196-973F-4E35-A6F8-0C77CFE8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1556792"/>
            <a:ext cx="7886700" cy="17281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Eklem, iki ya da daha fazla sayıda kemiğin buluştuğu veya birleştiği yerdir.</a:t>
            </a:r>
          </a:p>
          <a:p>
            <a:pPr algn="just"/>
            <a:r>
              <a:rPr lang="tr-TR" sz="2400" dirty="0"/>
              <a:t>Omuz eklemi gibi hareketli veya kafatasındaki gibi hareketsiz olabilirler.</a:t>
            </a:r>
          </a:p>
        </p:txBody>
      </p:sp>
      <p:sp>
        <p:nvSpPr>
          <p:cNvPr id="7" name="AutoShape 2" descr="Kas sistemini yakından tanıyalı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600" dirty="0"/>
              <a:t>Kas-İskelet Sistemi - </a:t>
            </a:r>
            <a:r>
              <a:rPr lang="tr-TR" sz="3200" dirty="0"/>
              <a:t>Eklemler</a:t>
            </a:r>
            <a:endParaRPr lang="tr-TR" sz="2800" dirty="0"/>
          </a:p>
        </p:txBody>
      </p:sp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372" y="3573017"/>
            <a:ext cx="2157539" cy="2291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Resim 9" descr="C:\Users\acer\Downloads\IMG-7708 (1)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6" b="86994" l="8894" r="80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57" b="3341"/>
          <a:stretch/>
        </p:blipFill>
        <p:spPr bwMode="auto">
          <a:xfrm rot="5400000">
            <a:off x="3865341" y="3560816"/>
            <a:ext cx="2638672" cy="2375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10" descr="C:\Users\acer\Downloads\IMG-7708 (1)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6" b="86994" l="8894" r="80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57" b="3341"/>
          <a:stretch/>
        </p:blipFill>
        <p:spPr bwMode="auto">
          <a:xfrm rot="5400000">
            <a:off x="5928611" y="3622086"/>
            <a:ext cx="2580890" cy="219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79602B8-C681-4593-9239-18CBD66D4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6676BF1-5C09-4F96-86AE-EFE3EE22670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781287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  <a:endParaRPr lang="tr-TR" sz="4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E9A837-ACC0-44BC-AB26-8210AEB973D6}"/>
              </a:ext>
            </a:extLst>
          </p:cNvPr>
          <p:cNvSpPr txBox="1"/>
          <p:nvPr/>
        </p:nvSpPr>
        <p:spPr>
          <a:xfrm>
            <a:off x="1763688" y="1844824"/>
            <a:ext cx="3470398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Dolaşım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Solunum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Sinir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Kas-İskelet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Cilt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Özet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3CE850B-477E-4C55-B5F1-9C392B7F5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8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98830D1-AD4A-4178-B092-C12CC99135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2587E-D61C-4F0A-B580-EDFC6CBC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776864" cy="341297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lvl="1" algn="just"/>
            <a:r>
              <a:rPr lang="tr-TR" sz="2400" dirty="0"/>
              <a:t>Tüm vücudu kaplayan en büyük ve en ağır organdır. </a:t>
            </a:r>
          </a:p>
          <a:p>
            <a:pPr lvl="1" algn="just"/>
            <a:r>
              <a:rPr lang="tr-TR" sz="2400" dirty="0"/>
              <a:t>Derin dokuları yaralanmalardan, mikroplardan korur ve ısı kaybını önler. </a:t>
            </a:r>
          </a:p>
          <a:p>
            <a:pPr lvl="1" algn="just"/>
            <a:r>
              <a:rPr lang="tr-TR" sz="2400" dirty="0"/>
              <a:t>Kanın süzülmesi ile oluşan atık maddelerin bir kısmı vücuttan uzaklaştırılması cilt sayesinde olur. </a:t>
            </a:r>
          </a:p>
          <a:p>
            <a:pPr lvl="1" algn="just"/>
            <a:r>
              <a:rPr lang="tr-TR" sz="2400" dirty="0"/>
              <a:t>Aynı zamanda terleme yolu ile sıvı ve tuz dengesine de yardımcı olur.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Cilt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043CBB-934A-4D4B-81AC-664059F9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03FCB6F-19B8-4335-964C-13BDA6A0504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F24D9-CE2A-468F-A09E-A8B6502C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62" y="1858535"/>
            <a:ext cx="5865118" cy="1738000"/>
          </a:xfrm>
        </p:spPr>
        <p:txBody>
          <a:bodyPr>
            <a:normAutofit lnSpcReduction="10000"/>
          </a:bodyPr>
          <a:lstStyle/>
          <a:p>
            <a:r>
              <a:rPr lang="tr-TR" sz="2400" b="1" dirty="0"/>
              <a:t>Sistemde yer alan yapılar:</a:t>
            </a:r>
          </a:p>
          <a:p>
            <a:pPr lvl="1"/>
            <a:r>
              <a:rPr lang="tr-TR" sz="2400" dirty="0"/>
              <a:t>Cilt, iki doku tabakasından oluşur.</a:t>
            </a:r>
          </a:p>
          <a:p>
            <a:pPr lvl="2"/>
            <a:r>
              <a:rPr lang="tr-TR" dirty="0"/>
              <a:t>Dış tabaka</a:t>
            </a:r>
          </a:p>
          <a:p>
            <a:pPr lvl="2"/>
            <a:r>
              <a:rPr lang="tr-TR" dirty="0"/>
              <a:t>İç tabaka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Cilt</a:t>
            </a:r>
            <a:endParaRPr lang="tr-TR" sz="240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061" y="3625983"/>
            <a:ext cx="2366664" cy="253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816" y="3625983"/>
            <a:ext cx="2366664" cy="253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7174D6C-87E2-461A-8BD5-2CAB1DE06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FE71CFC-F12C-4B1F-9A30-6C4F97BE7FE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81005A-D009-47C6-AA11-A82D33B9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62" y="3284984"/>
            <a:ext cx="8013576" cy="26208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Vücudumuzda her biri ayrı bir görevi yerine getiren organlar bulunur. Organlar bir araya gelerek ve birlikte koordineli bir şekilde çalışarak sistemleri oluştururlar.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F1700F-F40A-4053-9C41-1B5163B61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D361DDF-B98E-4090-84F1-A452506FED6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81005A-D009-47C6-AA11-A82D33B9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86" y="1988840"/>
            <a:ext cx="8013576" cy="417397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tr-TR" sz="2400" dirty="0"/>
              <a:t>     </a:t>
            </a:r>
            <a:r>
              <a:rPr lang="tr-TR" sz="2600" dirty="0"/>
              <a:t>İlk yardımcı; </a:t>
            </a:r>
          </a:p>
          <a:p>
            <a:pPr marL="0" lvl="0" indent="0" algn="just">
              <a:buNone/>
            </a:pPr>
            <a:endParaRPr lang="tr-TR" sz="2600" dirty="0"/>
          </a:p>
          <a:p>
            <a:pPr algn="just"/>
            <a:r>
              <a:rPr lang="tr-TR" sz="2600" dirty="0"/>
              <a:t>İnsan vücudu ve organların fonksiyonları hakkında temel bilgilere sahip olmalıdır.</a:t>
            </a:r>
          </a:p>
          <a:p>
            <a:pPr algn="just"/>
            <a:endParaRPr lang="tr-TR" sz="2600" dirty="0"/>
          </a:p>
          <a:p>
            <a:pPr lvl="0" algn="just"/>
            <a:r>
              <a:rPr lang="tr-TR" sz="2600" dirty="0"/>
              <a:t>Kalbin vücuttaki yerleşim yerini, dakikadaki kalp atım hızını, solunum sistemini ve dakikadaki solunum sayısını bilmelidir.</a:t>
            </a:r>
          </a:p>
          <a:p>
            <a:pPr marL="0" lvl="0" indent="0" algn="just">
              <a:buNone/>
            </a:pPr>
            <a:endParaRPr lang="tr-TR" sz="2600" dirty="0"/>
          </a:p>
          <a:p>
            <a:pPr lvl="0" algn="just"/>
            <a:r>
              <a:rPr lang="tr-TR" sz="2600" dirty="0"/>
              <a:t>İlk yardım uygulamaları sırasında hasta/yaralıya zarar vermeyecek şekilde insan vücudunun yapısına dikkat ederek uygulamaları yapmalıdır.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ECDED8-A759-4F46-B47D-47F2E5A28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F228AD2-A42A-4502-BBE8-EE7A05A54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8" y="1735577"/>
            <a:ext cx="5733548" cy="403340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FEDE72A-4B42-4090-8D76-072B2C388951}"/>
              </a:ext>
            </a:extLst>
          </p:cNvPr>
          <p:cNvSpPr txBox="1"/>
          <p:nvPr/>
        </p:nvSpPr>
        <p:spPr>
          <a:xfrm>
            <a:off x="4479400" y="57689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DD75C92-C034-444E-A742-AAF42185F01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2B52E59-3C41-437D-B0FB-A744573C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Giriş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D7F7BF-F6C8-4842-AE04-83596E1D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785492"/>
            <a:ext cx="7848872" cy="1287016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kısımda ilk yardımcının, ilk yardım yaparken ihtiyaç duyacağı vücut sistemlerine ilişkin temel bilgiler anlatılacaktır.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69C2B07-23D9-415F-8172-E1258F825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303E127-458E-44C1-BC64-D904E2634D1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Tanımlar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92F81-0AC6-4CDD-BEEE-4D1A4DBD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2856"/>
            <a:ext cx="8157592" cy="26208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/>
              <a:t>SİSTEM NEDİR?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/>
              <a:t>Vücudumuzda her biri ayrı bir görevi yerine getiren organlar bulunur. Organlar bir araya gelerek ve birlikte koordineli bir şeklide çalışarak sistemleri oluştururlar.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97266B-40A3-4D2C-B69A-7FAD5F6E0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126C954-D42F-43B7-8325-B3B17A3FC9F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48842"/>
            <a:ext cx="5719172" cy="280831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marL="457200" lvl="1" indent="0" algn="just">
              <a:buNone/>
            </a:pPr>
            <a:r>
              <a:rPr lang="tr-TR" sz="2400" dirty="0"/>
              <a:t>Kalp ve kan damarları ile taşınan kandaki oksijen, besin ve diğer gerekli maddelerin hücrelerimize ulaştırılması ve hücrelerimizde oluşan karbondioksit ve artık maddelerin uzaklaştırılmasını sağlar.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699" y="2564904"/>
            <a:ext cx="1374069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2E5074A-3AF3-4F3B-AFDC-7BA3B32C8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38BE91C-413D-43C6-A813-E821C901C2D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08920"/>
            <a:ext cx="5719172" cy="221223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Sistemde yer alan yapılar:</a:t>
            </a:r>
          </a:p>
          <a:p>
            <a:pPr lvl="1" algn="just"/>
            <a:r>
              <a:rPr lang="tr-TR" sz="2400" dirty="0"/>
              <a:t>Kalp</a:t>
            </a:r>
          </a:p>
          <a:p>
            <a:pPr lvl="1" algn="just"/>
            <a:r>
              <a:rPr lang="tr-TR" sz="2400" dirty="0"/>
              <a:t>Damarlar (atardamar, toplardamar ve kılcal damarlar)</a:t>
            </a:r>
          </a:p>
          <a:p>
            <a:pPr lvl="1" algn="just"/>
            <a:r>
              <a:rPr lang="tr-TR" sz="2400" dirty="0"/>
              <a:t>Kan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</a:t>
            </a: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2708920"/>
            <a:ext cx="1872208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D4E0322-3755-4B26-BE88-1F6BF5EE4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9BCDFE9-5E98-4DDA-8292-9DAAA9DE59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E0893-EB2C-48F2-80BB-C735F0A0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2784"/>
            <a:ext cx="5399194" cy="4032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kafesinin ortasında yer alır.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Yerleşim olarak kalbin önünde iman tahtası adı verilen göğüs kemiği, arkasında omurga ve her iki yanında ise akciğerler yer alır.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Kas dokusu yapısında iki kulakçık ve iki karıncıktan oluşur.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– Kalp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685" y="1783939"/>
            <a:ext cx="1798637" cy="23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415662"/>
            <a:ext cx="1439673" cy="213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DC5C4A-18B8-46D4-A303-55E4F6653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69C7700-CCD1-4C98-B3EC-18FCBA9B57B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E0893-EB2C-48F2-80BB-C735F0A0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348880"/>
            <a:ext cx="7886700" cy="27480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Düzenli ve ritmik olarak kasılma ve gevşemeler ile vücuttan gelen kanı akciğerlere pompalar, akciğerlerden dönen kanı ise vücudumuza pompalar.</a:t>
            </a:r>
          </a:p>
          <a:p>
            <a:pPr algn="just"/>
            <a:r>
              <a:rPr lang="tr-TR" sz="2400" dirty="0"/>
              <a:t>Beyin ve diğer sistemlerden gelen uyarılar ile kalbin çalışması kontrol edilir. Sağlıklı bir yetişkinin kalbi dakikada ortalama </a:t>
            </a:r>
            <a:r>
              <a:rPr lang="tr-TR" sz="2400" b="1" dirty="0"/>
              <a:t>60-100</a:t>
            </a:r>
            <a:r>
              <a:rPr lang="tr-TR" sz="2400" dirty="0"/>
              <a:t> kez kasılarak pompa görevini yerine getirir.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Kalp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348F4E-4E7D-462B-A96F-2165D8F35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5BC2FBA-3B42-4AFC-B8B8-BF8CFE1BA92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A6BE6F-7F19-4FE4-8A7E-AFEF58D5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5354"/>
            <a:ext cx="5256584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Damarlar; tüm vücudumuzu otoyol ağı gibi saran ve kalbin pompalamış olduğu kanın içerisinde dolaştığı borucuklar sistemidir.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Temiz kanın dolaştığı damarlara </a:t>
            </a:r>
            <a:r>
              <a:rPr lang="tr-TR" sz="2400" b="1" dirty="0"/>
              <a:t>atardamar</a:t>
            </a:r>
            <a:r>
              <a:rPr lang="tr-TR" sz="2400" dirty="0"/>
              <a:t>, kirli kanın dolaştığı damarlara </a:t>
            </a:r>
            <a:r>
              <a:rPr lang="tr-TR" sz="2400" b="1" dirty="0"/>
              <a:t>toplardamar </a:t>
            </a:r>
            <a:r>
              <a:rPr lang="tr-TR" sz="2400" dirty="0"/>
              <a:t>ve ikisinin bağlantı noktalarında yer alan damarlara ise </a:t>
            </a:r>
            <a:r>
              <a:rPr lang="tr-TR" sz="2400" b="1" dirty="0"/>
              <a:t>kılcal damar </a:t>
            </a:r>
            <a:r>
              <a:rPr lang="tr-TR" sz="2400" dirty="0"/>
              <a:t>adı verilir.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Damarlar</a:t>
            </a:r>
            <a:endParaRPr lang="tr-TR" sz="24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C2126E4-63FA-4352-B198-22D03F0C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15480"/>
            <a:ext cx="1607218" cy="446449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E9E2711-7A17-48F6-99DF-C4BA0360C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820</Words>
  <Application>Microsoft Office PowerPoint</Application>
  <PresentationFormat>Ekran Gösterisi (4:3)</PresentationFormat>
  <Paragraphs>106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VÜCUT SİSTEMLERİ</vt:lpstr>
      <vt:lpstr>Sunum Planı</vt:lpstr>
      <vt:lpstr>Giriş</vt:lpstr>
      <vt:lpstr>Tanımlar</vt:lpstr>
      <vt:lpstr>Dolaşım Sistemi</vt:lpstr>
      <vt:lpstr>Dolaşım Sistemi</vt:lpstr>
      <vt:lpstr>Dolaşım Sistemi – Kalp</vt:lpstr>
      <vt:lpstr>Dolaşım Sistemi - Kalp</vt:lpstr>
      <vt:lpstr>Dolaşım Sistemi - Damarlar</vt:lpstr>
      <vt:lpstr>Dolaşım Sistemi - Kan</vt:lpstr>
      <vt:lpstr>Solunum Sistemi</vt:lpstr>
      <vt:lpstr>Solunum Sistemi</vt:lpstr>
      <vt:lpstr>Solunum Sistemi - Akciğerler</vt:lpstr>
      <vt:lpstr>Sinir Sistemi</vt:lpstr>
      <vt:lpstr>Sinir Sistemi -  Beyin ve Omurilik</vt:lpstr>
      <vt:lpstr>Kas-İskelet Sistemi</vt:lpstr>
      <vt:lpstr>Kas-İskelet Sistemi - Kemikler</vt:lpstr>
      <vt:lpstr>Kas-İskelet Sistemi - Kaslar</vt:lpstr>
      <vt:lpstr>Kas-İskelet Sistemi - Eklemler</vt:lpstr>
      <vt:lpstr>Cilt</vt:lpstr>
      <vt:lpstr>Cilt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100</cp:revision>
  <dcterms:created xsi:type="dcterms:W3CDTF">2020-12-16T20:56:57Z</dcterms:created>
  <dcterms:modified xsi:type="dcterms:W3CDTF">2021-02-19T11:49:02Z</dcterms:modified>
</cp:coreProperties>
</file>